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4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6" r:id="rId18"/>
    <p:sldId id="273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A4FA3-1425-4C36-9A3D-32A51B9B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2AD640-9230-4A13-9AEB-89352899A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D37FD2-FAEB-4419-AC40-16093FBC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7BA73A-B4D7-445C-B618-E6C907A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D8F955-9A7F-483D-AAAE-FA7A7FA5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7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E6DD7-FF48-4B11-A281-9FA1D2F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54E1A1-2F58-497C-893D-070D8A8B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52839-E102-47B2-82EE-2E781940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77BACA-DB3D-4A05-9705-59088704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8F1462-98AE-468C-9CCD-3D7F697A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3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948D20-A104-4978-AF37-7DADF7B6E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56AC31-0DD8-40E1-A422-821CA3C53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AC94A4-9471-4C07-BD7B-558B9486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0A2651-97AC-4689-BC57-0377E706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E6BEE-82F1-419F-B4D5-E58E1EEE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84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47309-C249-4F5A-9B27-F4A8C723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BC9CB2-431D-4C00-BE08-EC1480E2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AACFCB-7ED0-4ED0-A92F-964B90F2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D94641-905F-4221-A3D8-BE396BC9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5AB5A-0CBD-4C5D-83AD-1ED248D2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7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401A1-9CFE-4579-9213-FFBCC851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F31FE5-9429-4116-8F5F-E76DE64A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4A45D8-8367-4872-9104-A2BD6403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F60DE4-D5F6-46EB-A135-A04838DE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F56CB4-7EED-4171-9CCA-3C39E9E4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14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BA90C-036E-43D6-A110-598A0DA7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0C4E96-A27B-4CE1-BB40-B5E405B8B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BF6C6F-74F9-4D77-A5A4-AF507980F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6A866E-605B-47E2-BA7B-B6BC46FF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87818C-10B9-4B3C-9C2D-32F9A420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BF2030-E4AA-4E10-A290-93271C88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B7743-5BB3-4523-BA28-688FC53D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023046-9FF7-459F-A349-F53E39D38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7B1764-370E-483C-9927-5E6B082DA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A7ACBA-87EC-416A-AAB8-AF54F02F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AD058F-61BA-4F26-A522-F3C3B2C8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CB3A41-109F-4715-BE52-900D72A3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203F03-A86C-4688-9133-E5AC05DA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D08774-1D8C-4BE0-B535-873E382F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32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7A997-0BED-4D3D-8525-FA25314C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206AAE-C13B-4513-BD1A-0742F990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F1EF96-7E98-48C7-86D0-6AB9D31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26349F-ED9D-4C2B-A7CA-67DE77C2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4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AC57E8-34EF-426E-B0C1-CDDA9BF6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4A3014-BB09-4717-A44A-D8974A6D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BD73C3-9B9A-4DF6-80BB-383E2488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2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77554-F9AB-4F05-94D4-5ACB0C6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4D0E72-B8DE-49FB-9D8F-2C0187FC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48EB76-1833-40CD-ACFF-B1B0D0A09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F08B45-FA16-493E-B558-A9A2122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341D9A-F3D8-4653-87B3-B89F61A6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75035D-6696-40E0-B9EA-5615DB6D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DBD1B-CD17-41A2-AAEB-A109D6B8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42B37C-F0F3-4B76-A4F2-A3DE0E607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B2AFC1-3ABB-42F8-B33E-50B98D07E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0DFA7F-325C-4B15-B7F4-F9193840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0E5E7E-F9AF-4252-ABE4-C22BECC9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7C1D65-AD31-419B-8821-0520F006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9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87BE71-5628-4F6B-B697-F4FC2BD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56A63C-3963-4C84-954D-E4EFF9AF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D786F7-3F31-4E7B-A35A-9953F78A9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9333-1338-43E1-B5AA-15AE89D4D7BA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2C3B5C-4186-4CD2-B347-88CE8ACD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C8996F-DD63-4F9E-B280-C536B8F50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9B04-BF45-4300-B744-ACCD94A874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56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D354D-B467-4122-BCB0-9541089F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68673"/>
            <a:ext cx="9803908" cy="717075"/>
          </a:xfrm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00B050"/>
                </a:solidFill>
                <a:latin typeface="Chiller" panose="04020404031007020602" pitchFamily="82" charset="0"/>
              </a:rPr>
              <a:t>Progetto ‘‘Il benessere nella comunità scolastica’’</a:t>
            </a:r>
            <a:endParaRPr lang="it-IT" sz="5400" b="1" i="1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2CB470-E065-4DC3-AB5E-405BC95F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16" y="2565079"/>
            <a:ext cx="6569568" cy="33304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D5B86EB-FC5B-49B7-836C-89946E31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86" y="279642"/>
            <a:ext cx="9458325" cy="14097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5FFA6E1-3ADB-4094-BB96-A892613D03E4}"/>
              </a:ext>
            </a:extLst>
          </p:cNvPr>
          <p:cNvSpPr txBox="1">
            <a:spLocks/>
          </p:cNvSpPr>
          <p:nvPr/>
        </p:nvSpPr>
        <p:spPr>
          <a:xfrm>
            <a:off x="1524000" y="6049190"/>
            <a:ext cx="9144000" cy="717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>
                <a:solidFill>
                  <a:srgbClr val="00B050"/>
                </a:solidFill>
                <a:latin typeface="Chiller" panose="04020404031007020602" pitchFamily="82" charset="0"/>
              </a:rPr>
              <a:t>Essere genitori: una risorsa per la scuola</a:t>
            </a:r>
            <a:endParaRPr lang="it-IT" sz="5400" b="1" i="1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6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558" y="1331513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Classi multietniche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180730" y="2175505"/>
            <a:ext cx="9830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L’inclusione è una sfida per tutti</a:t>
            </a:r>
          </a:p>
          <a:p>
            <a:endParaRPr lang="it-IT" sz="2800" dirty="0"/>
          </a:p>
          <a:p>
            <a:r>
              <a:rPr lang="it-IT" sz="2800" dirty="0"/>
              <a:t>Per i bambini non vi sono difficoltà/diffidenze nella relazione e nella socializzazione</a:t>
            </a:r>
          </a:p>
          <a:p>
            <a:endParaRPr lang="it-IT" sz="2800" dirty="0"/>
          </a:p>
          <a:p>
            <a:r>
              <a:rPr lang="it-IT" sz="2800" dirty="0"/>
              <a:t>Le difficoltà/diffidenze sono degli adulti</a:t>
            </a:r>
          </a:p>
          <a:p>
            <a:endParaRPr lang="it-IT" sz="2800" dirty="0"/>
          </a:p>
          <a:p>
            <a:r>
              <a:rPr lang="it-IT" sz="2800" dirty="0"/>
              <a:t>I bambini imparano il valore/disvalore delle “differenze” anche attraverso le parole e gli atteggiamenti degli adulti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6D204BA-1BDB-46FC-9F9A-A947E67C5F7F}"/>
              </a:ext>
            </a:extLst>
          </p:cNvPr>
          <p:cNvSpPr/>
          <p:nvPr/>
        </p:nvSpPr>
        <p:spPr>
          <a:xfrm>
            <a:off x="1101510" y="494019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18018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1" y="1668864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I bambini protagonisti dell’inclusione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180730" y="2866012"/>
            <a:ext cx="9830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L’inclusione può essere favorita anche attraverso la valorizzazione delle lingue parlate dai bambini stranieri.</a:t>
            </a:r>
          </a:p>
          <a:p>
            <a:endParaRPr lang="it-IT" sz="1400" dirty="0"/>
          </a:p>
          <a:p>
            <a:r>
              <a:rPr lang="it-IT" sz="2800" i="1" dirty="0"/>
              <a:t>Es.: possono essere dedicati alcuni momenti alla conoscenza di queste lingue con i bambini stranieri che “insegnano” ai compagni  le parole/frasi più comuni della loro lingua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F6ADF34-970A-4DF2-B0E5-2F564F1293C2}"/>
              </a:ext>
            </a:extLst>
          </p:cNvPr>
          <p:cNvSpPr/>
          <p:nvPr/>
        </p:nvSpPr>
        <p:spPr>
          <a:xfrm>
            <a:off x="1074637" y="517280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115502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917" y="1340390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Il cambiamento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264791" y="2697337"/>
            <a:ext cx="983053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Alcuni bambini non hanno avuto difficoltà ad adeguarsi al cambiamento, per altri è stato più impegnativo (es.  riduzione dei tempi di gioco).</a:t>
            </a:r>
          </a:p>
          <a:p>
            <a:endParaRPr lang="it-IT" sz="1400" dirty="0"/>
          </a:p>
          <a:p>
            <a:r>
              <a:rPr lang="it-IT" sz="2800" dirty="0"/>
              <a:t>Si è riflettuto su come possiamo preparare i  figli al cambiamento</a:t>
            </a:r>
          </a:p>
          <a:p>
            <a:endParaRPr lang="it-IT" sz="1100" dirty="0"/>
          </a:p>
          <a:p>
            <a:r>
              <a:rPr lang="it-IT" sz="2800" dirty="0"/>
              <a:t>Si è pensato all’aiuto che può dare la scuola, per esempio all’opportunità di  “tempi di pausa” (ricreazione, pausa mensa) più dilatati, in particolare nel primo periodo d’inserimento.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A91D083-1523-4824-8608-4D16C33AFA6F}"/>
              </a:ext>
            </a:extLst>
          </p:cNvPr>
          <p:cNvSpPr/>
          <p:nvPr/>
        </p:nvSpPr>
        <p:spPr>
          <a:xfrm>
            <a:off x="1083514" y="490474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323187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140" y="1472403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Festa della mamma - Festa del papà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180730" y="2697337"/>
            <a:ext cx="99518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famiglia è molto cambiata in questi anni (separazioni, famiglie monogenitoriali, allargate, arcobaleno,..)</a:t>
            </a:r>
          </a:p>
          <a:p>
            <a:endParaRPr lang="it-IT" sz="800" dirty="0"/>
          </a:p>
          <a:p>
            <a:r>
              <a:rPr lang="it-IT" sz="2400" dirty="0"/>
              <a:t>Compito dei genitori e della scuola è aiutare il bambino a “</a:t>
            </a:r>
            <a:r>
              <a:rPr lang="it-IT" sz="2400" i="1" dirty="0"/>
              <a:t>tenere dentro di sé entrambe le figure genitoriali</a:t>
            </a:r>
            <a:r>
              <a:rPr lang="it-IT" sz="2400" dirty="0"/>
              <a:t> ” soprattutto nei casi di mutamento/perdita della relazione.</a:t>
            </a:r>
          </a:p>
          <a:p>
            <a:endParaRPr lang="it-IT" sz="1100" dirty="0"/>
          </a:p>
          <a:p>
            <a:r>
              <a:rPr lang="it-IT" sz="2400" dirty="0"/>
              <a:t>Evitare di ricordare queste feste potrebbe non aiutare i bambini a elaborare il dolore per i cambiamenti</a:t>
            </a:r>
            <a:endParaRPr lang="it-IT" sz="1100" dirty="0"/>
          </a:p>
          <a:p>
            <a:endParaRPr lang="it-IT" sz="1400" dirty="0"/>
          </a:p>
          <a:p>
            <a:r>
              <a:rPr lang="it-IT" sz="2400" dirty="0"/>
              <a:t>“ </a:t>
            </a:r>
            <a:r>
              <a:rPr lang="it-IT" sz="2400" i="1" dirty="0"/>
              <a:t>I sentimenti e i bisogni dei figli non sono  sovrapponibili a quelli dei genitori</a:t>
            </a:r>
            <a:r>
              <a:rPr lang="it-IT" sz="2400" dirty="0"/>
              <a:t>”.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65" y="327369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D8E6E0B-FC7A-43EE-92E4-714F4EAD9C33}"/>
              </a:ext>
            </a:extLst>
          </p:cNvPr>
          <p:cNvSpPr/>
          <p:nvPr/>
        </p:nvSpPr>
        <p:spPr>
          <a:xfrm>
            <a:off x="1180730" y="724568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145897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1" y="1441045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Festa della mamma - Festa del papà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264791" y="2697337"/>
            <a:ext cx="983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gruppo concorda sull’opportunità che: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vengano ricordate queste ricorrenze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vi sia una costante comunicazione e collaborazione tra  genitori e  insegnanti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siano gli insegnanti a individuare le  modalità, i  tempi  e i contenuti più adeguati all’età,  ai vissuti dei bambini e alla particolare situazione familiare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che vi possa essere la consulenza di uno specialista esterno  per gli insegnanti e i genitori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2B28A27-7FCA-44A4-8DAE-FAFAE10CA8EA}"/>
              </a:ext>
            </a:extLst>
          </p:cNvPr>
          <p:cNvSpPr/>
          <p:nvPr/>
        </p:nvSpPr>
        <p:spPr>
          <a:xfrm>
            <a:off x="1253910" y="646419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355743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1" y="1497307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Rapporto genitori - insegnanti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264791" y="2697337"/>
            <a:ext cx="9830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gruppo conferma l’importanza di costruire un rapporto di fiducia e di collaborazione nel rispetto dei reciproci ruoli e competenze.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904F8CD-3212-48B9-B4F9-3A8ED1ACB9CB}"/>
              </a:ext>
            </a:extLst>
          </p:cNvPr>
          <p:cNvSpPr/>
          <p:nvPr/>
        </p:nvSpPr>
        <p:spPr>
          <a:xfrm>
            <a:off x="4545367" y="5659639"/>
            <a:ext cx="6014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b)   Individuale	  colloqui genitori insegnanti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817FD38-A71E-4115-AFE6-904EFE9C3992}"/>
              </a:ext>
            </a:extLst>
          </p:cNvPr>
          <p:cNvSpPr/>
          <p:nvPr/>
        </p:nvSpPr>
        <p:spPr>
          <a:xfrm>
            <a:off x="1264791" y="3842372"/>
            <a:ext cx="472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>
                <a:solidFill>
                  <a:srgbClr val="FF0000"/>
                </a:solidFill>
              </a:rPr>
              <a:t>Comunicazione - Condivisione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7890490-A3A1-4D73-9389-F8B76DAFDB46}"/>
              </a:ext>
            </a:extLst>
          </p:cNvPr>
          <p:cNvSpPr/>
          <p:nvPr/>
        </p:nvSpPr>
        <p:spPr>
          <a:xfrm>
            <a:off x="4545367" y="4673368"/>
            <a:ext cx="6623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lphaLcParenR"/>
            </a:pPr>
            <a:r>
              <a:rPr lang="it-IT" sz="2400" dirty="0"/>
              <a:t>Di gruppo    incontri periodici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E3A8BC65-361B-40F1-8627-29186DDF3F7D}"/>
              </a:ext>
            </a:extLst>
          </p:cNvPr>
          <p:cNvSpPr/>
          <p:nvPr/>
        </p:nvSpPr>
        <p:spPr>
          <a:xfrm rot="16839910">
            <a:off x="3647676" y="4488870"/>
            <a:ext cx="207065" cy="71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231EE48D-88E2-4861-9968-BC99C04438ED}"/>
              </a:ext>
            </a:extLst>
          </p:cNvPr>
          <p:cNvSpPr/>
          <p:nvPr/>
        </p:nvSpPr>
        <p:spPr>
          <a:xfrm rot="18607728">
            <a:off x="3414861" y="4925661"/>
            <a:ext cx="23081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A27C2D4-D819-48B2-88CF-3021123DB3FC}"/>
              </a:ext>
            </a:extLst>
          </p:cNvPr>
          <p:cNvSpPr/>
          <p:nvPr/>
        </p:nvSpPr>
        <p:spPr>
          <a:xfrm>
            <a:off x="1185570" y="613708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9223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018" y="1430244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Incontri di gruppo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012054" y="2159421"/>
            <a:ext cx="100051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Sono preziosi</a:t>
            </a:r>
            <a:r>
              <a:rPr lang="it-IT" sz="2400" dirty="0"/>
              <a:t> </a:t>
            </a:r>
          </a:p>
          <a:p>
            <a:endParaRPr lang="it-IT" sz="1100" dirty="0"/>
          </a:p>
          <a:p>
            <a:r>
              <a:rPr lang="it-IT" sz="2400" dirty="0"/>
              <a:t>-Per conoscere la realtà della classe e le sue dinamiche </a:t>
            </a:r>
          </a:p>
          <a:p>
            <a:r>
              <a:rPr lang="it-IT" sz="2400" dirty="0"/>
              <a:t>-Per seguirne l’evoluzione sia rispetto all’apprendimento che alle relazioni</a:t>
            </a:r>
          </a:p>
          <a:p>
            <a:r>
              <a:rPr lang="it-IT" sz="2400" dirty="0"/>
              <a:t>-Per condividere con gli insegnanti alcune progettualità</a:t>
            </a:r>
          </a:p>
          <a:p>
            <a:r>
              <a:rPr lang="it-IT" sz="2400" dirty="0"/>
              <a:t>-Per consolidare la relazione e la collaborazione genitori/scuola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E1B9549-F8FE-40AD-AF48-D0F1A5274E76}"/>
              </a:ext>
            </a:extLst>
          </p:cNvPr>
          <p:cNvSpPr/>
          <p:nvPr/>
        </p:nvSpPr>
        <p:spPr>
          <a:xfrm>
            <a:off x="1100831" y="4967142"/>
            <a:ext cx="9641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gruppo propone almeno due incontri, all’inizio e a metà anno scolastico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A8FD61-4E7F-475A-A44A-AA56E158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3" y="449667"/>
            <a:ext cx="3338427" cy="201161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3041056-24F0-4613-A188-C59EC8975401}"/>
              </a:ext>
            </a:extLst>
          </p:cNvPr>
          <p:cNvSpPr/>
          <p:nvPr/>
        </p:nvSpPr>
        <p:spPr>
          <a:xfrm>
            <a:off x="1097018" y="596658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129932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018" y="1430244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Colloqui individuali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012054" y="2159421"/>
            <a:ext cx="1000513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Sono preziosi</a:t>
            </a:r>
            <a:r>
              <a:rPr lang="it-IT" sz="2400" dirty="0"/>
              <a:t> </a:t>
            </a:r>
          </a:p>
          <a:p>
            <a:endParaRPr lang="it-IT" sz="1100" dirty="0"/>
          </a:p>
          <a:p>
            <a:r>
              <a:rPr lang="it-IT" sz="2400" dirty="0"/>
              <a:t>-Per conoscere e confrontarsi  sui molteplici aspetti dell’inserimento a scuola </a:t>
            </a:r>
          </a:p>
          <a:p>
            <a:r>
              <a:rPr lang="it-IT" sz="2400" dirty="0"/>
              <a:t> (apprendimento, relazioni con i coetanei e adulti, accettazione di nuove regole,</a:t>
            </a:r>
          </a:p>
          <a:p>
            <a:r>
              <a:rPr lang="it-IT" sz="2400" dirty="0"/>
              <a:t>  tolleranza alle frustrazioni,..)                        </a:t>
            </a:r>
          </a:p>
          <a:p>
            <a:r>
              <a:rPr lang="it-IT" sz="2400" dirty="0"/>
              <a:t>-Per sostenere il bambino nel cambiamento</a:t>
            </a:r>
          </a:p>
          <a:p>
            <a:r>
              <a:rPr lang="it-IT" sz="2400" dirty="0"/>
              <a:t>-Per ripensare alcune aspettative dei genitori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E1B9549-F8FE-40AD-AF48-D0F1A5274E76}"/>
              </a:ext>
            </a:extLst>
          </p:cNvPr>
          <p:cNvSpPr/>
          <p:nvPr/>
        </p:nvSpPr>
        <p:spPr>
          <a:xfrm>
            <a:off x="1100831" y="4967142"/>
            <a:ext cx="9641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Hanno quindi  bisogno di un tempo  che il gruppo propone di 10 minuti per ogni genitore e/o coppia genitoriale.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A8FD61-4E7F-475A-A44A-AA56E158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3" y="449667"/>
            <a:ext cx="3338427" cy="201161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3041056-24F0-4613-A188-C59EC8975401}"/>
              </a:ext>
            </a:extLst>
          </p:cNvPr>
          <p:cNvSpPr/>
          <p:nvPr/>
        </p:nvSpPr>
        <p:spPr>
          <a:xfrm>
            <a:off x="1097018" y="596658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62003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487" y="1278106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Il gruppo: da singolo a collettività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4712B0C-CD29-47A9-933F-7DFDA7CC048C}"/>
              </a:ext>
            </a:extLst>
          </p:cNvPr>
          <p:cNvSpPr/>
          <p:nvPr/>
        </p:nvSpPr>
        <p:spPr>
          <a:xfrm>
            <a:off x="1296140" y="2697337"/>
            <a:ext cx="98719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Il gruppo pensa che questa breve esperienza sia stata utile perché ha favorito:</a:t>
            </a:r>
          </a:p>
          <a:p>
            <a:r>
              <a:rPr lang="it-IT" sz="2800" dirty="0"/>
              <a:t>		la conoscenza reciproca</a:t>
            </a:r>
          </a:p>
          <a:p>
            <a:r>
              <a:rPr lang="it-IT" sz="2800" dirty="0"/>
              <a:t>                       la condivisione di esperienze personali</a:t>
            </a:r>
          </a:p>
          <a:p>
            <a:r>
              <a:rPr lang="it-IT" sz="2800" dirty="0"/>
              <a:t>                       il confronto di  idee, opinioni, aspettative,  fatiche</a:t>
            </a:r>
          </a:p>
          <a:p>
            <a:r>
              <a:rPr lang="it-IT" sz="2800" dirty="0"/>
              <a:t>                       la costruzione di proposte</a:t>
            </a:r>
          </a:p>
          <a:p>
            <a:r>
              <a:rPr lang="it-IT" sz="2800" dirty="0"/>
              <a:t>		il sentirsi dentro alla scuola come soggetti attivi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F7E59EC-AE15-4556-ABE4-A09CB01CFD3C}"/>
              </a:ext>
            </a:extLst>
          </p:cNvPr>
          <p:cNvSpPr/>
          <p:nvPr/>
        </p:nvSpPr>
        <p:spPr>
          <a:xfrm>
            <a:off x="1185570" y="407268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317903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296" y="3065761"/>
            <a:ext cx="1934455" cy="325261"/>
          </a:xfrm>
        </p:spPr>
        <p:txBody>
          <a:bodyPr>
            <a:noAutofit/>
          </a:bodyPr>
          <a:lstStyle/>
          <a:p>
            <a:pPr algn="l"/>
            <a:r>
              <a:rPr lang="it-IT" b="1" i="1" dirty="0"/>
              <a:t>Flore </a:t>
            </a:r>
            <a:r>
              <a:rPr lang="it-IT" b="1" i="1" dirty="0" err="1"/>
              <a:t>Wendja</a:t>
            </a:r>
            <a:endParaRPr lang="it-IT" b="1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3ADD290-B505-4994-A968-503BA615194A}"/>
              </a:ext>
            </a:extLst>
          </p:cNvPr>
          <p:cNvSpPr/>
          <p:nvPr/>
        </p:nvSpPr>
        <p:spPr>
          <a:xfrm>
            <a:off x="1065759" y="363753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hiller" panose="04020404031007020602" pitchFamily="82" charset="0"/>
                <a:ea typeface="+mn-ea"/>
                <a:cs typeface="+mn-cs"/>
              </a:rPr>
              <a:t>Essere genitori: una risorsa per la scuola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7A70C41-D9F6-48E7-827D-3AEEEC901B75}"/>
              </a:ext>
            </a:extLst>
          </p:cNvPr>
          <p:cNvSpPr/>
          <p:nvPr/>
        </p:nvSpPr>
        <p:spPr>
          <a:xfrm>
            <a:off x="3375746" y="1325737"/>
            <a:ext cx="4952826" cy="4858428"/>
          </a:xfrm>
          <a:prstGeom prst="ellipse">
            <a:avLst/>
          </a:prstGeom>
          <a:solidFill>
            <a:srgbClr val="CCE4BD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50CF08B-39DD-4AF8-9A31-4D079B4AF03D}"/>
              </a:ext>
            </a:extLst>
          </p:cNvPr>
          <p:cNvSpPr txBox="1">
            <a:spLocks/>
          </p:cNvSpPr>
          <p:nvPr/>
        </p:nvSpPr>
        <p:spPr>
          <a:xfrm>
            <a:off x="1085823" y="4055178"/>
            <a:ext cx="2120886" cy="406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Chiara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Coccato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8AEA6323-DC49-4226-BC7F-3D692CC69D6E}"/>
              </a:ext>
            </a:extLst>
          </p:cNvPr>
          <p:cNvSpPr txBox="1">
            <a:spLocks/>
          </p:cNvSpPr>
          <p:nvPr/>
        </p:nvSpPr>
        <p:spPr>
          <a:xfrm>
            <a:off x="1324979" y="1959657"/>
            <a:ext cx="2341348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Federico Beretta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C3F3B008-4483-49D5-A72E-A2FA492D0C52}"/>
              </a:ext>
            </a:extLst>
          </p:cNvPr>
          <p:cNvSpPr txBox="1">
            <a:spLocks/>
          </p:cNvSpPr>
          <p:nvPr/>
        </p:nvSpPr>
        <p:spPr>
          <a:xfrm>
            <a:off x="1479598" y="5117886"/>
            <a:ext cx="2032110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Monica Tiozzo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B4151771-FEB1-4A1B-973E-D09188398475}"/>
              </a:ext>
            </a:extLst>
          </p:cNvPr>
          <p:cNvSpPr txBox="1">
            <a:spLocks/>
          </p:cNvSpPr>
          <p:nvPr/>
        </p:nvSpPr>
        <p:spPr>
          <a:xfrm>
            <a:off x="8483149" y="3592320"/>
            <a:ext cx="2317072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Arianna </a:t>
            </a:r>
            <a:r>
              <a:rPr kumimoji="0" lang="it-IT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Carrain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D9C29C8E-F3ED-49A8-8601-1002B77D99E5}"/>
              </a:ext>
            </a:extLst>
          </p:cNvPr>
          <p:cNvSpPr txBox="1">
            <a:spLocks/>
          </p:cNvSpPr>
          <p:nvPr/>
        </p:nvSpPr>
        <p:spPr>
          <a:xfrm>
            <a:off x="8173953" y="2122287"/>
            <a:ext cx="1896148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Ilaria Ferrari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9F043E61-8C68-427B-AB9E-19A150A8FBB9}"/>
              </a:ext>
            </a:extLst>
          </p:cNvPr>
          <p:cNvSpPr txBox="1">
            <a:spLocks/>
          </p:cNvSpPr>
          <p:nvPr/>
        </p:nvSpPr>
        <p:spPr>
          <a:xfrm>
            <a:off x="8173953" y="4937499"/>
            <a:ext cx="2391226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Adriana Ramirez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250889C3-66DD-4AB8-846C-6646E7398824}"/>
              </a:ext>
            </a:extLst>
          </p:cNvPr>
          <p:cNvSpPr txBox="1">
            <a:spLocks/>
          </p:cNvSpPr>
          <p:nvPr/>
        </p:nvSpPr>
        <p:spPr>
          <a:xfrm>
            <a:off x="3599158" y="2301127"/>
            <a:ext cx="4379680" cy="3052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Ringraziamo la scuola per aver permesso questa esperienza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8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Grazie per la partecipazione</a:t>
            </a: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6A3AA4B6-F4CB-4169-8CDA-56023CE14470}"/>
              </a:ext>
            </a:extLst>
          </p:cNvPr>
          <p:cNvSpPr txBox="1">
            <a:spLocks/>
          </p:cNvSpPr>
          <p:nvPr/>
        </p:nvSpPr>
        <p:spPr>
          <a:xfrm>
            <a:off x="776449" y="6188511"/>
            <a:ext cx="6077112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Campolongo Maggiore,  3 Giugno 2019</a:t>
            </a:r>
          </a:p>
        </p:txBody>
      </p:sp>
    </p:spTree>
    <p:extLst>
      <p:ext uri="{BB962C8B-B14F-4D97-AF65-F5344CB8AC3E}">
        <p14:creationId xmlns:p14="http://schemas.microsoft.com/office/powerpoint/2010/main" val="330587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197E2-DF6E-4D3B-A380-CBBEBB170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140" y="487607"/>
            <a:ext cx="8540318" cy="786401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/>
              <a:t>I bambini nel nuovo contesto scolastico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020" y="2211161"/>
            <a:ext cx="6498454" cy="4785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800" dirty="0"/>
              <a:t> Come hanno vissuto e come vivono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3EE4370-7DEA-403B-8ACE-68DE150E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738" y="4345953"/>
            <a:ext cx="4002234" cy="225125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C27CDAD-EEDF-47E7-A9C9-EC5F0EBA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2" y="4345954"/>
            <a:ext cx="4002233" cy="225125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0AAEEC-8AA1-4EE9-9C07-6DD5EE03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79" y="2279739"/>
            <a:ext cx="390215" cy="40587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1674C52-8E5B-45E2-A7F8-64266790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02" y="1872073"/>
            <a:ext cx="342892" cy="37493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C18DCF2-F201-4738-AA82-9F7AC4670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70" y="2664249"/>
            <a:ext cx="342892" cy="32046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3FF8B49-3418-460C-BDB3-F7E7D026C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185" y="3302468"/>
            <a:ext cx="369573" cy="34539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B88F3D7-78E8-42FF-B66C-AC88082CBA45}"/>
              </a:ext>
            </a:extLst>
          </p:cNvPr>
          <p:cNvSpPr/>
          <p:nvPr/>
        </p:nvSpPr>
        <p:spPr>
          <a:xfrm>
            <a:off x="7701413" y="1827445"/>
            <a:ext cx="243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il cambiamento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DFD1DFD-5397-4037-94AE-77FAC4E49A40}"/>
              </a:ext>
            </a:extLst>
          </p:cNvPr>
          <p:cNvSpPr/>
          <p:nvPr/>
        </p:nvSpPr>
        <p:spPr>
          <a:xfrm>
            <a:off x="8291162" y="2584248"/>
            <a:ext cx="2474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le nuove regole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60473FE-A655-4276-B866-302B3B3FD382}"/>
              </a:ext>
            </a:extLst>
          </p:cNvPr>
          <p:cNvSpPr/>
          <p:nvPr/>
        </p:nvSpPr>
        <p:spPr>
          <a:xfrm>
            <a:off x="5837012" y="3519700"/>
            <a:ext cx="3489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I compagni e gli insegnanti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091B043-91EB-4C7E-BC3D-B7929B97AE0B}"/>
              </a:ext>
            </a:extLst>
          </p:cNvPr>
          <p:cNvSpPr/>
          <p:nvPr/>
        </p:nvSpPr>
        <p:spPr>
          <a:xfrm>
            <a:off x="1907053" y="3244334"/>
            <a:ext cx="2745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L’impegno scolastico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812F5C-75D9-4CEA-A421-F71CC80DA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5" y="2279739"/>
            <a:ext cx="428844" cy="4058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326E337-FD80-46AB-AEDC-F4F377982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530" y="3475165"/>
            <a:ext cx="374964" cy="407856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3A073D2E-C4E8-442D-952E-E9384E93B0FF}"/>
              </a:ext>
            </a:extLst>
          </p:cNvPr>
          <p:cNvSpPr/>
          <p:nvPr/>
        </p:nvSpPr>
        <p:spPr>
          <a:xfrm flipH="1">
            <a:off x="3279864" y="2801201"/>
            <a:ext cx="138039" cy="443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D89B1B15-D9F4-4156-BF5C-980C84F357F1}"/>
              </a:ext>
            </a:extLst>
          </p:cNvPr>
          <p:cNvSpPr/>
          <p:nvPr/>
        </p:nvSpPr>
        <p:spPr>
          <a:xfrm rot="19668932">
            <a:off x="5963226" y="2773988"/>
            <a:ext cx="160828" cy="618860"/>
          </a:xfrm>
          <a:prstGeom prst="downArrow">
            <a:avLst>
              <a:gd name="adj1" fmla="val 426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822E75A-FF92-4C41-89CB-B15C41C0B016}"/>
              </a:ext>
            </a:extLst>
          </p:cNvPr>
          <p:cNvSpPr/>
          <p:nvPr/>
        </p:nvSpPr>
        <p:spPr>
          <a:xfrm rot="15451470">
            <a:off x="6892636" y="1829441"/>
            <a:ext cx="124905" cy="608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F9F92F73-F30E-4A07-8443-859F29407EDD}"/>
              </a:ext>
            </a:extLst>
          </p:cNvPr>
          <p:cNvSpPr/>
          <p:nvPr/>
        </p:nvSpPr>
        <p:spPr>
          <a:xfrm rot="16889271">
            <a:off x="7291522" y="2446228"/>
            <a:ext cx="138377" cy="66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9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140" y="2319592"/>
            <a:ext cx="5868140" cy="25166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2800" dirty="0"/>
              <a:t>Come abbiamo accompagnato il nostro bambino in questo cambiamento?</a:t>
            </a:r>
          </a:p>
          <a:p>
            <a:pPr algn="l"/>
            <a:r>
              <a:rPr lang="it-IT" sz="2800" dirty="0"/>
              <a:t>Che difficoltà abbiamo incontrato?</a:t>
            </a:r>
          </a:p>
          <a:p>
            <a:pPr algn="l"/>
            <a:r>
              <a:rPr lang="it-IT" sz="2800" dirty="0"/>
              <a:t>Ci siamo aiutati reciprocamente?</a:t>
            </a:r>
          </a:p>
          <a:p>
            <a:pPr algn="l"/>
            <a:r>
              <a:rPr lang="it-IT" sz="2800" dirty="0"/>
              <a:t>Ci siamo confrontati con altri genitori?</a:t>
            </a:r>
          </a:p>
          <a:p>
            <a:pPr algn="l"/>
            <a:r>
              <a:rPr lang="it-IT" sz="2800" dirty="0"/>
              <a:t>Ci siamo sentiti aiutati dalla Scuola?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D8C015B-3E9E-4222-945D-427EA9B502A2}"/>
              </a:ext>
            </a:extLst>
          </p:cNvPr>
          <p:cNvSpPr/>
          <p:nvPr/>
        </p:nvSpPr>
        <p:spPr>
          <a:xfrm>
            <a:off x="1296140" y="807963"/>
            <a:ext cx="4465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Il ruolo dei genitori</a:t>
            </a:r>
            <a:endParaRPr lang="it-IT" sz="4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655131C-7DF1-4213-B37D-F2D694296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2"/>
          <a:stretch/>
        </p:blipFill>
        <p:spPr>
          <a:xfrm>
            <a:off x="7537141" y="683676"/>
            <a:ext cx="3690151" cy="22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197E2-DF6E-4D3B-A380-CBBEBB170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721" y="3997744"/>
            <a:ext cx="8540318" cy="133773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it-IT" dirty="0"/>
            </a:br>
            <a:r>
              <a:rPr lang="it-IT" sz="2700" b="1" dirty="0"/>
              <a:t>Come poter essere una risorsa per la Scuola:</a:t>
            </a:r>
            <a:br>
              <a:rPr lang="it-IT" sz="2700" b="1" dirty="0"/>
            </a:br>
            <a:r>
              <a:rPr lang="it-IT" sz="2700" b="1" dirty="0"/>
              <a:t>- mantenendo un rapporto personale con gli insegnanti</a:t>
            </a:r>
            <a:br>
              <a:rPr lang="it-IT" sz="2700" b="1" dirty="0"/>
            </a:br>
            <a:r>
              <a:rPr lang="it-IT" sz="2700" b="1" dirty="0"/>
              <a:t>- in gruppo con altri genitori</a:t>
            </a: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721" y="2134971"/>
            <a:ext cx="7004481" cy="1714462"/>
          </a:xfrm>
        </p:spPr>
        <p:txBody>
          <a:bodyPr>
            <a:normAutofit fontScale="92500"/>
          </a:bodyPr>
          <a:lstStyle/>
          <a:p>
            <a:pPr algn="l"/>
            <a:r>
              <a:rPr lang="it-IT" sz="2800" dirty="0"/>
              <a:t>La qualità della relazione e della collaborazione tra la Famiglia e la Scuola svolge un ruolo significativo nel sostenere il processo di apprendimento, autostima e socializzazione dei bambini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ED992A-EC75-4FA4-B170-0235EA835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73" t="24914" r="24560" b="42024"/>
          <a:stretch/>
        </p:blipFill>
        <p:spPr>
          <a:xfrm>
            <a:off x="8688208" y="374296"/>
            <a:ext cx="2903142" cy="16449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A1FFDD-58D9-4C8B-B1B9-90F8B0CD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46" t="53265" r="14158" b="25315"/>
          <a:stretch/>
        </p:blipFill>
        <p:spPr>
          <a:xfrm>
            <a:off x="9766916" y="2858776"/>
            <a:ext cx="656949" cy="713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138CCD-C210-4F39-9704-546D396E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7" t="58416" r="37257" b="23276"/>
          <a:stretch/>
        </p:blipFill>
        <p:spPr>
          <a:xfrm>
            <a:off x="10645804" y="2910578"/>
            <a:ext cx="656949" cy="60940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F300590-54BE-440E-A2FC-E1D64368D171}"/>
              </a:ext>
            </a:extLst>
          </p:cNvPr>
          <p:cNvSpPr/>
          <p:nvPr/>
        </p:nvSpPr>
        <p:spPr>
          <a:xfrm>
            <a:off x="1217721" y="904379"/>
            <a:ext cx="6912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55BCBD0-3AB6-4E91-8CF0-FFCF85B7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82" y="4358769"/>
            <a:ext cx="3472193" cy="19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197E2-DF6E-4D3B-A380-CBBEBB170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21" y="4459383"/>
            <a:ext cx="8540318" cy="1207363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/>
            </a:b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140" y="2023971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Gruppo Genitori: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296140" y="2582131"/>
            <a:ext cx="708238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Per condividere l’esperienza personale</a:t>
            </a:r>
          </a:p>
          <a:p>
            <a:r>
              <a:rPr lang="it-IT" sz="2800" dirty="0"/>
              <a:t>(comportamenti, difficoltà, strategie, risultati)</a:t>
            </a:r>
          </a:p>
          <a:p>
            <a:endParaRPr lang="it-IT" sz="2800" dirty="0"/>
          </a:p>
          <a:p>
            <a:r>
              <a:rPr lang="it-IT" sz="2800" dirty="0"/>
              <a:t>Per pensare proposte e interventi da sviluppare</a:t>
            </a:r>
          </a:p>
          <a:p>
            <a:r>
              <a:rPr lang="it-IT" sz="2800" dirty="0"/>
              <a:t>In collaborazione con la Scuola</a:t>
            </a:r>
          </a:p>
          <a:p>
            <a:endParaRPr lang="it-IT" sz="3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B9C012D-6AD0-459A-A9E0-CCA4FE39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28" y="584321"/>
            <a:ext cx="3438442" cy="228619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4E12F91-4A4A-44F0-A2F9-BC8949B9E737}"/>
              </a:ext>
            </a:extLst>
          </p:cNvPr>
          <p:cNvSpPr/>
          <p:nvPr/>
        </p:nvSpPr>
        <p:spPr>
          <a:xfrm>
            <a:off x="1296140" y="1090381"/>
            <a:ext cx="6912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42658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197E2-DF6E-4D3B-A380-CBBEBB170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21" y="4459383"/>
            <a:ext cx="8540318" cy="1207363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/>
            </a:b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263" y="1397006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Gruppo Genitori: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296140" y="2283622"/>
            <a:ext cx="9830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/>
              <a:t>Partecipazione gratuita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Su scelta personale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Gruppo aperto a un massimo di 10/12 partecipanti</a:t>
            </a:r>
          </a:p>
          <a:p>
            <a:r>
              <a:rPr lang="it-IT" sz="2800" dirty="0"/>
              <a:t>     (coppie o singoli genitori)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Cadenza quindicinale nel periodo Marzo - Maggio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Durata degli incontri 75 min. (nel tardo pomeriggio)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Luogo: Scuola Media Campolongo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Conduttore: Dott.ssa Cesarina </a:t>
            </a:r>
            <a:r>
              <a:rPr lang="it-IT" sz="2800" dirty="0" err="1"/>
              <a:t>Negrizzolo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3ADD290-B505-4994-A968-503BA615194A}"/>
              </a:ext>
            </a:extLst>
          </p:cNvPr>
          <p:cNvSpPr/>
          <p:nvPr/>
        </p:nvSpPr>
        <p:spPr>
          <a:xfrm>
            <a:off x="1065321" y="475160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142344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296" y="3065761"/>
            <a:ext cx="1934455" cy="325261"/>
          </a:xfrm>
        </p:spPr>
        <p:txBody>
          <a:bodyPr>
            <a:noAutofit/>
          </a:bodyPr>
          <a:lstStyle/>
          <a:p>
            <a:pPr algn="l"/>
            <a:r>
              <a:rPr lang="it-IT" b="1" i="1" dirty="0"/>
              <a:t>Flore </a:t>
            </a:r>
            <a:r>
              <a:rPr lang="it-IT" b="1" i="1" dirty="0" err="1"/>
              <a:t>Wendja</a:t>
            </a:r>
            <a:endParaRPr lang="it-IT" b="1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3ADD290-B505-4994-A968-503BA615194A}"/>
              </a:ext>
            </a:extLst>
          </p:cNvPr>
          <p:cNvSpPr/>
          <p:nvPr/>
        </p:nvSpPr>
        <p:spPr>
          <a:xfrm>
            <a:off x="1065759" y="363753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7A70C41-D9F6-48E7-827D-3AEEEC901B75}"/>
              </a:ext>
            </a:extLst>
          </p:cNvPr>
          <p:cNvSpPr/>
          <p:nvPr/>
        </p:nvSpPr>
        <p:spPr>
          <a:xfrm>
            <a:off x="3221127" y="1380928"/>
            <a:ext cx="4952826" cy="4858428"/>
          </a:xfrm>
          <a:prstGeom prst="ellipse">
            <a:avLst/>
          </a:prstGeom>
          <a:solidFill>
            <a:srgbClr val="CCE4BD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50CF08B-39DD-4AF8-9A31-4D079B4AF03D}"/>
              </a:ext>
            </a:extLst>
          </p:cNvPr>
          <p:cNvSpPr txBox="1">
            <a:spLocks/>
          </p:cNvSpPr>
          <p:nvPr/>
        </p:nvSpPr>
        <p:spPr>
          <a:xfrm>
            <a:off x="1085823" y="4055178"/>
            <a:ext cx="2120886" cy="406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Chiara </a:t>
            </a:r>
            <a:r>
              <a:rPr lang="it-IT" b="1" i="1" dirty="0" err="1"/>
              <a:t>Coccato</a:t>
            </a:r>
            <a:endParaRPr lang="it-IT" b="1" i="1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8AEA6323-DC49-4226-BC7F-3D692CC69D6E}"/>
              </a:ext>
            </a:extLst>
          </p:cNvPr>
          <p:cNvSpPr txBox="1">
            <a:spLocks/>
          </p:cNvSpPr>
          <p:nvPr/>
        </p:nvSpPr>
        <p:spPr>
          <a:xfrm>
            <a:off x="1324979" y="1959657"/>
            <a:ext cx="2341348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Federico Beretta</a:t>
            </a:r>
          </a:p>
          <a:p>
            <a:pPr algn="l"/>
            <a:endParaRPr lang="it-IT" b="1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C3F3B008-4483-49D5-A72E-A2FA492D0C52}"/>
              </a:ext>
            </a:extLst>
          </p:cNvPr>
          <p:cNvSpPr txBox="1">
            <a:spLocks/>
          </p:cNvSpPr>
          <p:nvPr/>
        </p:nvSpPr>
        <p:spPr>
          <a:xfrm>
            <a:off x="1479598" y="5117886"/>
            <a:ext cx="2032110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Monica Tiozzo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B4151771-FEB1-4A1B-973E-D09188398475}"/>
              </a:ext>
            </a:extLst>
          </p:cNvPr>
          <p:cNvSpPr txBox="1">
            <a:spLocks/>
          </p:cNvSpPr>
          <p:nvPr/>
        </p:nvSpPr>
        <p:spPr>
          <a:xfrm>
            <a:off x="8380520" y="3613646"/>
            <a:ext cx="2317072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Arianna </a:t>
            </a:r>
            <a:r>
              <a:rPr lang="it-IT" b="1" i="1" dirty="0" err="1"/>
              <a:t>Carrain</a:t>
            </a:r>
            <a:endParaRPr lang="it-IT" b="1" i="1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D9C29C8E-F3ED-49A8-8601-1002B77D99E5}"/>
              </a:ext>
            </a:extLst>
          </p:cNvPr>
          <p:cNvSpPr txBox="1">
            <a:spLocks/>
          </p:cNvSpPr>
          <p:nvPr/>
        </p:nvSpPr>
        <p:spPr>
          <a:xfrm>
            <a:off x="8173953" y="2122287"/>
            <a:ext cx="1896148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Ilaria Ferrari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9F043E61-8C68-427B-AB9E-19A150A8FBB9}"/>
              </a:ext>
            </a:extLst>
          </p:cNvPr>
          <p:cNvSpPr txBox="1">
            <a:spLocks/>
          </p:cNvSpPr>
          <p:nvPr/>
        </p:nvSpPr>
        <p:spPr>
          <a:xfrm>
            <a:off x="7883371" y="5100260"/>
            <a:ext cx="2391226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i="1" dirty="0"/>
              <a:t>Adriana Ramirez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250889C3-66DD-4AB8-846C-6646E7398824}"/>
              </a:ext>
            </a:extLst>
          </p:cNvPr>
          <p:cNvSpPr txBox="1">
            <a:spLocks/>
          </p:cNvSpPr>
          <p:nvPr/>
        </p:nvSpPr>
        <p:spPr>
          <a:xfrm>
            <a:off x="3595456" y="3493723"/>
            <a:ext cx="4643671" cy="32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Riflessioni e proposte</a:t>
            </a:r>
          </a:p>
        </p:txBody>
      </p:sp>
    </p:spTree>
    <p:extLst>
      <p:ext uri="{BB962C8B-B14F-4D97-AF65-F5344CB8AC3E}">
        <p14:creationId xmlns:p14="http://schemas.microsoft.com/office/powerpoint/2010/main" val="392566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1" y="1475340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Tempo pieno – Tempo normale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096670" y="3135891"/>
            <a:ext cx="983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gruppo pensa che - pur tenendo conto delle esigenze familiari - sia opportuno scegliere il percorso più idoneo per ogni bambino.</a:t>
            </a:r>
          </a:p>
          <a:p>
            <a:r>
              <a:rPr lang="it-IT" sz="2800" dirty="0"/>
              <a:t>La scuola materna che già conosce il bambino e la scuola primaria dove si inserirà possono aiutare i genitori nella scelta.</a:t>
            </a:r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18E2E40-7504-406D-8094-3AB89306B644}"/>
              </a:ext>
            </a:extLst>
          </p:cNvPr>
          <p:cNvSpPr/>
          <p:nvPr/>
        </p:nvSpPr>
        <p:spPr>
          <a:xfrm>
            <a:off x="1096670" y="487811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22749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197E2-DF6E-4D3B-A380-CBBEBB170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21" y="4459383"/>
            <a:ext cx="8540318" cy="1207363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/>
            </a:b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0DD1AA-7962-49A5-AEF8-7A20F75E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791" y="1552302"/>
            <a:ext cx="6498454" cy="584775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La Composizione delle classi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E19302C-DD59-4C2A-8A01-ABDCA86CA4B1}"/>
              </a:ext>
            </a:extLst>
          </p:cNvPr>
          <p:cNvSpPr/>
          <p:nvPr/>
        </p:nvSpPr>
        <p:spPr>
          <a:xfrm>
            <a:off x="1096670" y="2816295"/>
            <a:ext cx="98305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Il gruppo pensa che:   </a:t>
            </a:r>
          </a:p>
          <a:p>
            <a:r>
              <a:rPr lang="it-IT" sz="2800" dirty="0"/>
              <a:t>Nelle classi vi sia un buon  equilibrio tra bambini che già si conoscono (scuola materna) e “nuovi bambini”</a:t>
            </a:r>
          </a:p>
          <a:p>
            <a:r>
              <a:rPr lang="it-IT" sz="2800" dirty="0"/>
              <a:t>La “rotazione periodica” dei compagni di banco sia stata utile perché ha favorito la conoscenza reciproca e il cominciare a “sentirsi gruppo”</a:t>
            </a:r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F7305-04A6-456B-9BD8-0D46744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05" y="407268"/>
            <a:ext cx="3435104" cy="22900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83B1E5D-8AB8-4156-8319-00B4A08C6012}"/>
              </a:ext>
            </a:extLst>
          </p:cNvPr>
          <p:cNvSpPr/>
          <p:nvPr/>
        </p:nvSpPr>
        <p:spPr>
          <a:xfrm>
            <a:off x="1065321" y="430994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</a:rPr>
              <a:t>Essere genitori: una risorsa per la scuola</a:t>
            </a:r>
          </a:p>
        </p:txBody>
      </p:sp>
    </p:spTree>
    <p:extLst>
      <p:ext uri="{BB962C8B-B14F-4D97-AF65-F5344CB8AC3E}">
        <p14:creationId xmlns:p14="http://schemas.microsoft.com/office/powerpoint/2010/main" val="2228373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991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Chiller</vt:lpstr>
      <vt:lpstr>Wingdings</vt:lpstr>
      <vt:lpstr>Tema di Office</vt:lpstr>
      <vt:lpstr>Progetto ‘‘Il benessere nella comunità scolastica’’</vt:lpstr>
      <vt:lpstr>I bambini nel nuovo contesto scolastico</vt:lpstr>
      <vt:lpstr>Presentazione standard di PowerPoint</vt:lpstr>
      <vt:lpstr> Come poter essere una risorsa per la Scuola: - mantenendo un rapporto personale con gli insegnanti - in gruppo con altri genitori</vt:lpstr>
      <vt:lpstr> </vt:lpstr>
      <vt:lpstr> 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Essere genitori: una risorsa per la scuola Relatore: Dott.ssa Cesarina Negrizzolo</dc:title>
  <dc:creator>Cesarina Negrizzolo</dc:creator>
  <cp:lastModifiedBy>Cesarina Negrizzolo</cp:lastModifiedBy>
  <cp:revision>69</cp:revision>
  <cp:lastPrinted>2019-05-22T09:28:59Z</cp:lastPrinted>
  <dcterms:created xsi:type="dcterms:W3CDTF">2019-01-19T20:43:08Z</dcterms:created>
  <dcterms:modified xsi:type="dcterms:W3CDTF">2019-05-31T17:36:08Z</dcterms:modified>
</cp:coreProperties>
</file>